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3" r:id="rId5"/>
  </p:sldMasterIdLst>
  <p:notesMasterIdLst>
    <p:notesMasterId r:id="rId8"/>
  </p:notesMasterIdLst>
  <p:handoutMasterIdLst>
    <p:handoutMasterId r:id="rId9"/>
  </p:handoutMasterIdLst>
  <p:sldIdLst>
    <p:sldId id="1118" r:id="rId6"/>
    <p:sldId id="1119" r:id="rId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E9002F"/>
    <a:srgbClr val="595757"/>
    <a:srgbClr val="221815"/>
    <a:srgbClr val="888888"/>
    <a:srgbClr val="898989"/>
    <a:srgbClr val="B5B5B5"/>
    <a:srgbClr val="DDDDDD"/>
    <a:srgbClr val="D0E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91"/>
  </p:normalViewPr>
  <p:slideViewPr>
    <p:cSldViewPr snapToGrid="0" snapToObjects="1">
      <p:cViewPr varScale="1">
        <p:scale>
          <a:sx n="114" d="100"/>
          <a:sy n="114" d="100"/>
        </p:scale>
        <p:origin x="46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1" y="20"/>
            <a:ext cx="514762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761" y="2130449"/>
            <a:ext cx="1036725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753" y="3839308"/>
            <a:ext cx="853773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60" y="0"/>
            <a:ext cx="1949135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07393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151563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5876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1173" y="228600"/>
            <a:ext cx="8008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957" y="1454152"/>
            <a:ext cx="11188836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50434" y="3304123"/>
            <a:ext cx="1042680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21488" y="6644546"/>
            <a:ext cx="336132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49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CF19699-1A79-4EE3-8313-19923C24FC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6430" y="2333004"/>
            <a:ext cx="9581913" cy="925269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SA&amp;CT Planning for Ambient IoT R19 TR and TS 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14928-8055-42FD-B6D5-A9E52DFE652A}"/>
              </a:ext>
            </a:extLst>
          </p:cNvPr>
          <p:cNvSpPr txBox="1"/>
          <p:nvPr/>
        </p:nvSpPr>
        <p:spPr>
          <a:xfrm>
            <a:off x="5622284" y="822255"/>
            <a:ext cx="6460672" cy="776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SA Meeting #102	</a:t>
            </a:r>
            <a:r>
              <a:rPr lang="en-US" sz="2400" b="1" dirty="0"/>
              <a:t>SP-231629</a:t>
            </a:r>
            <a:endParaRPr lang="en-US" sz="11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December 11 – 15, 2023</a:t>
            </a:r>
            <a:endParaRPr lang="en-US" sz="1463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2E60D15-E750-4706-8F72-C57734C7E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7088" y="3568414"/>
            <a:ext cx="7313501" cy="638983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err="1"/>
              <a:t>HiSilicon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04875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ubtitle 1">
            <a:extLst>
              <a:ext uri="{FF2B5EF4-FFF2-40B4-BE49-F238E27FC236}">
                <a16:creationId xmlns:a16="http://schemas.microsoft.com/office/drawing/2014/main" id="{B769A41E-0194-44DD-B4F9-71112F51F909}"/>
              </a:ext>
            </a:extLst>
          </p:cNvPr>
          <p:cNvSpPr txBox="1">
            <a:spLocks/>
          </p:cNvSpPr>
          <p:nvPr/>
        </p:nvSpPr>
        <p:spPr>
          <a:xfrm>
            <a:off x="729175" y="456134"/>
            <a:ext cx="10740640" cy="449322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SA&amp;CT Planning for Ambient IoT R19 TR and TS work</a:t>
            </a:r>
            <a:endParaRPr lang="en-US" sz="2800" b="1" dirty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35" name="Content Placeholder 10">
            <a:extLst>
              <a:ext uri="{FF2B5EF4-FFF2-40B4-BE49-F238E27FC236}">
                <a16:creationId xmlns:a16="http://schemas.microsoft.com/office/drawing/2014/main" id="{67151790-4073-44DB-9358-E00A6F1B8954}"/>
              </a:ext>
            </a:extLst>
          </p:cNvPr>
          <p:cNvGraphicFramePr>
            <a:graphicFrameLocks/>
          </p:cNvGraphicFramePr>
          <p:nvPr/>
        </p:nvGraphicFramePr>
        <p:xfrm>
          <a:off x="988678" y="859277"/>
          <a:ext cx="10208247" cy="3252633"/>
        </p:xfrm>
        <a:graphic>
          <a:graphicData uri="http://schemas.openxmlformats.org/drawingml/2006/table">
            <a:tbl>
              <a:tblPr firstRow="1" bandRow="1"/>
              <a:tblGrid>
                <a:gridCol w="11330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470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1534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1507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1569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20053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13833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97038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05766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289504">
                <a:tc gridSpan="5"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2024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04" marR="91404" marT="45703" marB="4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2025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04" marR="91404" marT="45703" marB="4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04" marR="91404" marT="45703" marB="4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04" marR="91404" marT="45703" marB="4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04" marR="91404" marT="45703" marB="457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204"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Q1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Q1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Q3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Q4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Q1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275"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275"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275"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275"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275"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275"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298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4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597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43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8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42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190" algn="l" defTabSz="913298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3275"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95577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91155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48673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98230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477886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973463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469041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964618" algn="l" defTabSz="991155" rtl="0" eaLnBrk="1" latinLnBrk="0" hangingPunct="1">
                        <a:defRPr sz="195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050" dirty="0">
                        <a:latin typeface="+mn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5056767"/>
                  </a:ext>
                </a:extLst>
              </a:tr>
            </a:tbl>
          </a:graphicData>
        </a:graphic>
      </p:graphicFrame>
      <p:sp>
        <p:nvSpPr>
          <p:cNvPr id="36" name="燕尾形 64">
            <a:extLst>
              <a:ext uri="{FF2B5EF4-FFF2-40B4-BE49-F238E27FC236}">
                <a16:creationId xmlns:a16="http://schemas.microsoft.com/office/drawing/2014/main" id="{A1305DD3-458D-4B49-8739-65C36E0D3A85}"/>
              </a:ext>
            </a:extLst>
          </p:cNvPr>
          <p:cNvSpPr/>
          <p:nvPr/>
        </p:nvSpPr>
        <p:spPr>
          <a:xfrm>
            <a:off x="1010998" y="1978879"/>
            <a:ext cx="4704248" cy="263908"/>
          </a:xfrm>
          <a:prstGeom prst="chevron">
            <a:avLst/>
          </a:prstGeom>
          <a:solidFill>
            <a:srgbClr val="ED6D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燕尾形 66">
            <a:extLst>
              <a:ext uri="{FF2B5EF4-FFF2-40B4-BE49-F238E27FC236}">
                <a16:creationId xmlns:a16="http://schemas.microsoft.com/office/drawing/2014/main" id="{A55BA0FA-36E8-4D57-A980-52B15B4D8859}"/>
              </a:ext>
            </a:extLst>
          </p:cNvPr>
          <p:cNvSpPr/>
          <p:nvPr/>
        </p:nvSpPr>
        <p:spPr>
          <a:xfrm>
            <a:off x="4539289" y="2559611"/>
            <a:ext cx="2786300" cy="263908"/>
          </a:xfrm>
          <a:prstGeom prst="chevron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4767D7B-E394-4A12-A3EA-1F4FF1635298}"/>
              </a:ext>
            </a:extLst>
          </p:cNvPr>
          <p:cNvSpPr txBox="1"/>
          <p:nvPr/>
        </p:nvSpPr>
        <p:spPr>
          <a:xfrm>
            <a:off x="999838" y="1551298"/>
            <a:ext cx="1256522" cy="312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  <a:defRPr/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SA2 meetings</a:t>
            </a:r>
          </a:p>
          <a:p>
            <a:pPr>
              <a:lnSpc>
                <a:spcPts val="800"/>
              </a:lnSpc>
              <a:defRPr/>
            </a:pPr>
            <a:endParaRPr kumimoji="1" lang="en-US" altLang="zh-CN" sz="9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ts val="800"/>
              </a:lnSpc>
              <a:defRPr/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 Regular + </a:t>
            </a:r>
            <a:r>
              <a:rPr kumimoji="1" lang="en-US" altLang="zh-CN" sz="9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 </a:t>
            </a:r>
            <a:r>
              <a:rPr kumimoji="1" lang="en-US" altLang="zh-CN" sz="900" b="1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Adhoc</a:t>
            </a:r>
            <a:r>
              <a:rPr kumimoji="1" lang="en-US" altLang="zh-CN" sz="9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*</a:t>
            </a:r>
          </a:p>
        </p:txBody>
      </p:sp>
      <p:sp>
        <p:nvSpPr>
          <p:cNvPr id="39" name="内容占位符 1">
            <a:extLst>
              <a:ext uri="{FF2B5EF4-FFF2-40B4-BE49-F238E27FC236}">
                <a16:creationId xmlns:a16="http://schemas.microsoft.com/office/drawing/2014/main" id="{5606AF07-D420-4E71-97C1-B0B0835893CF}"/>
              </a:ext>
            </a:extLst>
          </p:cNvPr>
          <p:cNvSpPr txBox="1">
            <a:spLocks/>
          </p:cNvSpPr>
          <p:nvPr/>
        </p:nvSpPr>
        <p:spPr>
          <a:xfrm>
            <a:off x="736258" y="4254505"/>
            <a:ext cx="10733557" cy="2387338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Char char="•"/>
              <a:defRPr sz="36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00"/>
              </a:lnSpc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SA2 TR work start 2024 Q1,  5 meetings before 2023 Q4, 10+Tus (assuming at least 2 TU/per meeting)</a:t>
            </a:r>
          </a:p>
          <a:p>
            <a:pPr>
              <a:lnSpc>
                <a:spcPts val="1000"/>
              </a:lnSpc>
              <a:defRPr/>
            </a:pP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Initial check point in 2024 Q3 and final check point with RAN in 2024 Q4 for R19 TS work (assuming RAN check point is there)</a:t>
            </a:r>
          </a:p>
          <a:p>
            <a:pPr>
              <a:lnSpc>
                <a:spcPts val="1000"/>
              </a:lnSpc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SA2 TS work start 2024 Q4, finish the SA2 TS work before 2025 Q2 (5-6 SA2 meetings, 10+TUs). </a:t>
            </a:r>
          </a:p>
          <a:p>
            <a:pPr>
              <a:lnSpc>
                <a:spcPts val="1400"/>
              </a:lnSpc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normative TU budget beyond 2024 Q4 </a:t>
            </a: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included in the current SA2 Available budget for Rel-19 SIDs/WIDs </a:t>
            </a: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(extra TU budget for normative work)</a:t>
            </a:r>
          </a:p>
          <a:p>
            <a:pPr>
              <a:lnSpc>
                <a:spcPts val="800"/>
              </a:lnSpc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Overall planning is manageable for SA&amp;CT related WGs</a:t>
            </a:r>
          </a:p>
          <a:p>
            <a:pPr lvl="1">
              <a:lnSpc>
                <a:spcPts val="200"/>
              </a:lnSpc>
              <a:spcBef>
                <a:spcPts val="1299"/>
              </a:spcBef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SA2: considering the 2 additional </a:t>
            </a:r>
            <a:r>
              <a:rPr lang="en-US" altLang="zh-CN" sz="1200" dirty="0" err="1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adhoc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meetings (2024 Q1 confirmed, 2025 Q1 TBD) and buffered TU (6 TU/meeting)</a:t>
            </a:r>
          </a:p>
          <a:p>
            <a:pPr lvl="1">
              <a:lnSpc>
                <a:spcPts val="200"/>
              </a:lnSpc>
              <a:spcBef>
                <a:spcPts val="1299"/>
              </a:spcBef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SA3: start 2024 Q1 or Q2, 5 or 6 meetings for 2024; 3 or 4 meetings for 2025</a:t>
            </a:r>
          </a:p>
          <a:p>
            <a:pPr lvl="1">
              <a:lnSpc>
                <a:spcPts val="200"/>
              </a:lnSpc>
              <a:spcBef>
                <a:spcPts val="1299"/>
              </a:spcBef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SA5: start 2024 Q4, 4 quarters for study and normative work, 5-6 meetings</a:t>
            </a:r>
          </a:p>
          <a:p>
            <a:pPr lvl="1">
              <a:lnSpc>
                <a:spcPts val="200"/>
              </a:lnSpc>
              <a:spcBef>
                <a:spcPts val="1299"/>
              </a:spcBef>
              <a:defRPr/>
            </a:pPr>
            <a:r>
              <a:rPr lang="en-US" altLang="zh-CN" sz="1200" dirty="0" err="1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CTx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3 quarters for the normative work, 4-5 meetings</a:t>
            </a:r>
            <a:endParaRPr lang="zh-CN" altLang="en-US" sz="1200" dirty="0">
              <a:solidFill>
                <a:srgbClr val="1D1D1A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lvl="1">
              <a:lnSpc>
                <a:spcPts val="600"/>
              </a:lnSpc>
              <a:spcBef>
                <a:spcPts val="1299"/>
              </a:spcBef>
              <a:defRPr/>
            </a:pPr>
            <a:endParaRPr lang="zh-CN" altLang="en-US" sz="1200" dirty="0">
              <a:solidFill>
                <a:srgbClr val="1D1D1A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52BB4F-46A1-48E3-84D0-F68FCB24B2C1}"/>
              </a:ext>
            </a:extLst>
          </p:cNvPr>
          <p:cNvSpPr txBox="1"/>
          <p:nvPr/>
        </p:nvSpPr>
        <p:spPr>
          <a:xfrm>
            <a:off x="2408350" y="1881169"/>
            <a:ext cx="1658746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40"/>
              </a:lnSpc>
              <a:defRPr/>
            </a:pPr>
            <a:r>
              <a:rPr kumimoji="1"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SA2 Rel-19 Study</a:t>
            </a:r>
            <a:endParaRPr kumimoji="1"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80FBD8C-B6F3-421E-AE13-1FA99C826A6D}"/>
              </a:ext>
            </a:extLst>
          </p:cNvPr>
          <p:cNvSpPr txBox="1"/>
          <p:nvPr/>
        </p:nvSpPr>
        <p:spPr>
          <a:xfrm>
            <a:off x="4775265" y="2433570"/>
            <a:ext cx="2443658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40"/>
              </a:lnSpc>
              <a:defRPr/>
            </a:pPr>
            <a:r>
              <a:rPr kumimoji="1"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SA2 Rel-19 normative work </a:t>
            </a:r>
            <a:endParaRPr kumimoji="1"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C178CA1-7F17-43B5-A324-578D540C0187}"/>
              </a:ext>
            </a:extLst>
          </p:cNvPr>
          <p:cNvSpPr txBox="1"/>
          <p:nvPr/>
        </p:nvSpPr>
        <p:spPr>
          <a:xfrm>
            <a:off x="2331451" y="1604133"/>
            <a:ext cx="1020511" cy="2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ts val="800"/>
              </a:lnSpc>
              <a:defRPr kumimoji="1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SA2 meetings</a:t>
            </a:r>
          </a:p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9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AAB8F75-B85F-40F4-AC88-82B2E4D9A95A}"/>
              </a:ext>
            </a:extLst>
          </p:cNvPr>
          <p:cNvSpPr txBox="1"/>
          <p:nvPr/>
        </p:nvSpPr>
        <p:spPr>
          <a:xfrm>
            <a:off x="3464846" y="1638038"/>
            <a:ext cx="1020511" cy="2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ts val="800"/>
              </a:lnSpc>
              <a:defRPr kumimoji="1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 SA2 meetings</a:t>
            </a:r>
          </a:p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9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D70765B-BEFC-4CC5-AB1E-C4F52EDA6FFA}"/>
              </a:ext>
            </a:extLst>
          </p:cNvPr>
          <p:cNvSpPr txBox="1"/>
          <p:nvPr/>
        </p:nvSpPr>
        <p:spPr>
          <a:xfrm>
            <a:off x="4636006" y="1635656"/>
            <a:ext cx="1020511" cy="2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  <a:defRPr/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SA2 meetings</a:t>
            </a:r>
          </a:p>
          <a:p>
            <a:pPr>
              <a:lnSpc>
                <a:spcPts val="800"/>
              </a:lnSpc>
              <a:defRPr/>
            </a:pPr>
            <a:endParaRPr kumimoji="1" lang="en-US" altLang="zh-CN" sz="9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4CD20C9-9DB4-40F8-AAEA-7EB7C6187999}"/>
              </a:ext>
            </a:extLst>
          </p:cNvPr>
          <p:cNvSpPr txBox="1"/>
          <p:nvPr/>
        </p:nvSpPr>
        <p:spPr>
          <a:xfrm>
            <a:off x="5684039" y="1556501"/>
            <a:ext cx="1256522" cy="312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  <a:defRPr/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SA2 meetings?</a:t>
            </a:r>
          </a:p>
          <a:p>
            <a:pPr>
              <a:lnSpc>
                <a:spcPts val="800"/>
              </a:lnSpc>
              <a:defRPr/>
            </a:pPr>
            <a:endParaRPr kumimoji="1" lang="en-US" altLang="zh-CN" sz="9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ts val="800"/>
              </a:lnSpc>
              <a:defRPr/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 Regular + </a:t>
            </a:r>
            <a:r>
              <a:rPr kumimoji="1" lang="en-US" altLang="zh-CN" sz="9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 </a:t>
            </a:r>
            <a:r>
              <a:rPr kumimoji="1" lang="en-US" altLang="zh-CN" sz="900" b="1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Adhoc</a:t>
            </a:r>
            <a:r>
              <a:rPr kumimoji="1" lang="en-US" altLang="zh-CN" sz="9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*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0B7A275-CBB0-4E58-85B3-BE9B9DE0B949}"/>
              </a:ext>
            </a:extLst>
          </p:cNvPr>
          <p:cNvSpPr txBox="1"/>
          <p:nvPr/>
        </p:nvSpPr>
        <p:spPr>
          <a:xfrm>
            <a:off x="6940561" y="1635656"/>
            <a:ext cx="1020511" cy="2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  <a:defRPr/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SA2 meetings</a:t>
            </a:r>
          </a:p>
          <a:p>
            <a:pPr>
              <a:lnSpc>
                <a:spcPts val="800"/>
              </a:lnSpc>
              <a:defRPr/>
            </a:pPr>
            <a:endParaRPr kumimoji="1" lang="en-US" altLang="zh-CN" sz="9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燕尾形 63">
            <a:extLst>
              <a:ext uri="{FF2B5EF4-FFF2-40B4-BE49-F238E27FC236}">
                <a16:creationId xmlns:a16="http://schemas.microsoft.com/office/drawing/2014/main" id="{33C207FE-A6FB-47DB-818E-6F1806E2E52E}"/>
              </a:ext>
            </a:extLst>
          </p:cNvPr>
          <p:cNvSpPr/>
          <p:nvPr/>
        </p:nvSpPr>
        <p:spPr>
          <a:xfrm>
            <a:off x="5570788" y="3862249"/>
            <a:ext cx="3660298" cy="263908"/>
          </a:xfrm>
          <a:prstGeom prst="chevron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5FB87E3-9D65-4233-965C-876AEDB1C9BF}"/>
              </a:ext>
            </a:extLst>
          </p:cNvPr>
          <p:cNvSpPr txBox="1"/>
          <p:nvPr/>
        </p:nvSpPr>
        <p:spPr>
          <a:xfrm>
            <a:off x="6073089" y="3710094"/>
            <a:ext cx="3278109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40"/>
              </a:lnSpc>
              <a:defRPr/>
            </a:pPr>
            <a:r>
              <a:rPr kumimoji="1" lang="en-US" altLang="zh-CN" sz="1400" b="1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CTx</a:t>
            </a:r>
            <a:r>
              <a:rPr kumimoji="1"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stage 3 Rel-19 work </a:t>
            </a:r>
            <a:endParaRPr kumimoji="1"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id="{FF885E0F-F6C0-4678-AD35-4D75316F5F5C}"/>
              </a:ext>
            </a:extLst>
          </p:cNvPr>
          <p:cNvSpPr/>
          <p:nvPr/>
        </p:nvSpPr>
        <p:spPr>
          <a:xfrm>
            <a:off x="4443644" y="2023122"/>
            <a:ext cx="161704" cy="159128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等腰三角形 49">
            <a:extLst>
              <a:ext uri="{FF2B5EF4-FFF2-40B4-BE49-F238E27FC236}">
                <a16:creationId xmlns:a16="http://schemas.microsoft.com/office/drawing/2014/main" id="{C3ED89CD-6008-4C5E-96AE-0B21E9EDE786}"/>
              </a:ext>
            </a:extLst>
          </p:cNvPr>
          <p:cNvSpPr/>
          <p:nvPr/>
        </p:nvSpPr>
        <p:spPr>
          <a:xfrm>
            <a:off x="5570788" y="2027223"/>
            <a:ext cx="161704" cy="159128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295A449-8C07-4354-A3C2-545BDD7AD871}"/>
              </a:ext>
            </a:extLst>
          </p:cNvPr>
          <p:cNvSpPr txBox="1"/>
          <p:nvPr/>
        </p:nvSpPr>
        <p:spPr>
          <a:xfrm>
            <a:off x="4054656" y="2258969"/>
            <a:ext cx="10007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ts val="800"/>
              </a:lnSpc>
              <a:defRPr kumimoji="1" sz="9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Initial check point</a:t>
            </a:r>
          </a:p>
          <a:p>
            <a:pPr algn="ctr">
              <a:lnSpc>
                <a:spcPct val="10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For R19 TS work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FA3EE5D-C568-4A23-956C-752355E38034}"/>
              </a:ext>
            </a:extLst>
          </p:cNvPr>
          <p:cNvSpPr txBox="1"/>
          <p:nvPr/>
        </p:nvSpPr>
        <p:spPr>
          <a:xfrm>
            <a:off x="5146261" y="2257034"/>
            <a:ext cx="13165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ts val="800"/>
              </a:lnSpc>
              <a:defRPr kumimoji="1" sz="9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Final check point with RAN for R19 TS work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" name="燕尾形 65">
            <a:extLst>
              <a:ext uri="{FF2B5EF4-FFF2-40B4-BE49-F238E27FC236}">
                <a16:creationId xmlns:a16="http://schemas.microsoft.com/office/drawing/2014/main" id="{8AFC38BA-76D5-4D7F-A9B5-370CE9C855F2}"/>
              </a:ext>
            </a:extLst>
          </p:cNvPr>
          <p:cNvSpPr/>
          <p:nvPr/>
        </p:nvSpPr>
        <p:spPr>
          <a:xfrm>
            <a:off x="1565329" y="3040134"/>
            <a:ext cx="6446557" cy="263908"/>
          </a:xfrm>
          <a:prstGeom prst="chevron">
            <a:avLst/>
          </a:prstGeom>
          <a:solidFill>
            <a:srgbClr val="FCC8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FE677E3-1147-4E31-8B13-E93014FC5824}"/>
              </a:ext>
            </a:extLst>
          </p:cNvPr>
          <p:cNvSpPr txBox="1"/>
          <p:nvPr/>
        </p:nvSpPr>
        <p:spPr>
          <a:xfrm>
            <a:off x="4212467" y="2926585"/>
            <a:ext cx="2443658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40"/>
              </a:lnSpc>
              <a:defRPr/>
            </a:pPr>
            <a:r>
              <a:rPr kumimoji="1"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SA3 Rel-19 TR+TS</a:t>
            </a:r>
            <a:endParaRPr kumimoji="1"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BF06727-C26E-460C-9769-79AC50EF2593}"/>
              </a:ext>
            </a:extLst>
          </p:cNvPr>
          <p:cNvSpPr txBox="1"/>
          <p:nvPr/>
        </p:nvSpPr>
        <p:spPr>
          <a:xfrm>
            <a:off x="1063507" y="3810579"/>
            <a:ext cx="151174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  <a:defRPr/>
            </a:pPr>
            <a:r>
              <a:rPr kumimoji="1" lang="en-US" altLang="zh-CN" sz="7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Confirmed 2024 Jan </a:t>
            </a:r>
            <a:r>
              <a:rPr kumimoji="1" lang="en-US" altLang="zh-CN" sz="700" b="1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Adhoc</a:t>
            </a:r>
            <a:r>
              <a:rPr kumimoji="1" lang="en-US" altLang="zh-CN" sz="7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800"/>
              </a:lnSpc>
              <a:defRPr/>
            </a:pPr>
            <a:r>
              <a:rPr kumimoji="1" lang="en-US" altLang="zh-CN" sz="7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Current SA2 R19 TU planning does not consider the </a:t>
            </a:r>
            <a:r>
              <a:rPr kumimoji="1" lang="en-US" altLang="zh-CN" sz="700" b="1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Adhoc</a:t>
            </a:r>
            <a:r>
              <a:rPr kumimoji="1" lang="en-US" altLang="zh-CN" sz="7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meeting</a:t>
            </a:r>
          </a:p>
        </p:txBody>
      </p:sp>
      <p:sp>
        <p:nvSpPr>
          <p:cNvPr id="56" name="燕尾形 65">
            <a:extLst>
              <a:ext uri="{FF2B5EF4-FFF2-40B4-BE49-F238E27FC236}">
                <a16:creationId xmlns:a16="http://schemas.microsoft.com/office/drawing/2014/main" id="{A0A4B078-176C-4DBC-9F51-79310148C7AE}"/>
              </a:ext>
            </a:extLst>
          </p:cNvPr>
          <p:cNvSpPr/>
          <p:nvPr/>
        </p:nvSpPr>
        <p:spPr>
          <a:xfrm>
            <a:off x="4537276" y="3411106"/>
            <a:ext cx="4606723" cy="263908"/>
          </a:xfrm>
          <a:prstGeom prst="chevron">
            <a:avLst/>
          </a:prstGeom>
          <a:solidFill>
            <a:srgbClr val="E9002F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D5C64D3-133B-41B9-8656-9B4DDCD92532}"/>
              </a:ext>
            </a:extLst>
          </p:cNvPr>
          <p:cNvSpPr txBox="1"/>
          <p:nvPr/>
        </p:nvSpPr>
        <p:spPr>
          <a:xfrm>
            <a:off x="5000500" y="3270743"/>
            <a:ext cx="3585584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40"/>
              </a:lnSpc>
              <a:defRPr/>
            </a:pPr>
            <a:r>
              <a:rPr kumimoji="1"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SA5 Rel-19 TR</a:t>
            </a:r>
            <a:r>
              <a:rPr kumimoji="1"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kumimoji="1"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if needed</a:t>
            </a:r>
            <a:r>
              <a:rPr kumimoji="1"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kumimoji="1"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+TS</a:t>
            </a:r>
            <a:endParaRPr kumimoji="1"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96F5602-2906-4D0B-B8BD-D1B722E3DC6D}"/>
              </a:ext>
            </a:extLst>
          </p:cNvPr>
          <p:cNvSpPr txBox="1"/>
          <p:nvPr/>
        </p:nvSpPr>
        <p:spPr>
          <a:xfrm>
            <a:off x="1063507" y="2867684"/>
            <a:ext cx="1256522" cy="205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 SA3 meetings</a:t>
            </a:r>
          </a:p>
          <a:p>
            <a:pPr>
              <a:lnSpc>
                <a:spcPts val="800"/>
              </a:lnSpc>
            </a:pPr>
            <a:endParaRPr kumimoji="1" lang="en-US" altLang="zh-CN" sz="9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F2FF8D1-E547-4D17-939C-59CA488CEB6B}"/>
              </a:ext>
            </a:extLst>
          </p:cNvPr>
          <p:cNvSpPr txBox="1"/>
          <p:nvPr/>
        </p:nvSpPr>
        <p:spPr>
          <a:xfrm>
            <a:off x="2320029" y="2867684"/>
            <a:ext cx="1020511" cy="2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ts val="800"/>
              </a:lnSpc>
              <a:defRPr kumimoji="1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SA3 meetings</a:t>
            </a:r>
          </a:p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9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1F65D84-E921-4348-8659-DCEE2F485466}"/>
              </a:ext>
            </a:extLst>
          </p:cNvPr>
          <p:cNvSpPr txBox="1"/>
          <p:nvPr/>
        </p:nvSpPr>
        <p:spPr>
          <a:xfrm>
            <a:off x="3528515" y="2872887"/>
            <a:ext cx="1020511" cy="2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ts val="800"/>
              </a:lnSpc>
              <a:defRPr kumimoji="1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 SA3 meetings</a:t>
            </a:r>
          </a:p>
          <a:p>
            <a:pPr marL="0" marR="0" lvl="0" indent="0" defTabSz="91440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9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5370C71-974E-4781-971E-1B09DA791318}"/>
              </a:ext>
            </a:extLst>
          </p:cNvPr>
          <p:cNvSpPr txBox="1"/>
          <p:nvPr/>
        </p:nvSpPr>
        <p:spPr>
          <a:xfrm>
            <a:off x="4649286" y="2872887"/>
            <a:ext cx="1020511" cy="2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SA3 meetings</a:t>
            </a:r>
          </a:p>
          <a:p>
            <a:pPr>
              <a:lnSpc>
                <a:spcPts val="800"/>
              </a:lnSpc>
            </a:pPr>
            <a:endParaRPr kumimoji="1" lang="en-US" altLang="zh-CN" sz="9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2D6B2EF-725B-4477-9F70-079A253060AC}"/>
              </a:ext>
            </a:extLst>
          </p:cNvPr>
          <p:cNvSpPr txBox="1"/>
          <p:nvPr/>
        </p:nvSpPr>
        <p:spPr>
          <a:xfrm>
            <a:off x="5747708" y="2872887"/>
            <a:ext cx="1256522" cy="1025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SA3 meetings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2769B8D-6A4A-4992-8E0A-99736D120517}"/>
              </a:ext>
            </a:extLst>
          </p:cNvPr>
          <p:cNvSpPr txBox="1"/>
          <p:nvPr/>
        </p:nvSpPr>
        <p:spPr>
          <a:xfrm>
            <a:off x="6935911" y="2900511"/>
            <a:ext cx="1198737" cy="104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en-US" altLang="zh-CN" sz="9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1-2 SA3 meetings</a:t>
            </a:r>
          </a:p>
        </p:txBody>
      </p:sp>
    </p:spTree>
    <p:extLst>
      <p:ext uri="{BB962C8B-B14F-4D97-AF65-F5344CB8AC3E}">
        <p14:creationId xmlns:p14="http://schemas.microsoft.com/office/powerpoint/2010/main" val="305233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91E8AC51-71E2-47EB-A98B-31EFD4425DE1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315</TotalTime>
  <Words>347</Words>
  <Application>Microsoft Office PowerPoint</Application>
  <PresentationFormat>Custom</PresentationFormat>
  <Paragraphs>51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</vt:i4>
      </vt:variant>
    </vt:vector>
  </HeadingPairs>
  <TitlesOfParts>
    <vt:vector size="16" baseType="lpstr">
      <vt:lpstr>等线</vt:lpstr>
      <vt:lpstr>Microsoft YaHei</vt:lpstr>
      <vt:lpstr>Microsoft YaHei</vt:lpstr>
      <vt:lpstr>黑体</vt:lpstr>
      <vt:lpstr>SimSun</vt:lpstr>
      <vt:lpstr>Arial</vt:lpstr>
      <vt:lpstr>Calibri</vt:lpstr>
      <vt:lpstr>Nokia Pure Text Light</vt:lpstr>
      <vt:lpstr>Times New Roman</vt:lpstr>
      <vt:lpstr>封面页_图片版 </vt:lpstr>
      <vt:lpstr>目录页</vt:lpstr>
      <vt:lpstr>章节页</vt:lpstr>
      <vt:lpstr>结束页</vt:lpstr>
      <vt:lpstr>2_Office Theme</vt:lpstr>
      <vt:lpstr>SA&amp;CT Planning for Ambient IoT R19 TR and TS work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Wanqiang Zhang 张万强</dc:creator>
  <cp:lastModifiedBy>Steven Wenham</cp:lastModifiedBy>
  <cp:revision>27</cp:revision>
  <dcterms:created xsi:type="dcterms:W3CDTF">2020-08-28T08:44:19Z</dcterms:created>
  <dcterms:modified xsi:type="dcterms:W3CDTF">2023-12-06T13:03:39Z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(3)5ZO4cpemcEhT1j6NqsothW9qWIFG8FosSPZ+re7ZlQuz8b3yyQkrs5mfuLNGW/5mPmruhYBN
/aaseaC3Nj4h3M0Ols9+07FoY6bPzvnnDV7QlV+Nhkbk3nzsyWC7twGDR5pnMvcV4psNbm7g
8yKPcsGZqQCSoZASoihziwqdfTmSaazLO7aFiAg6/fyf1PdxsuCMZnJRYGrV8KJu/SnFu8kD
fsLhXmko2ph1ko0drQ</vt:lpwstr>
  </property>
  <property fmtid="{D5CDD505-2E9C-101B-9397-08002B2CF9AE}" pid="3" name="_2015_ms_pID_7253431">
    <vt:lpwstr>KjOh4AQ4bMKyQ7a0eWdhWQ4G+7Cj9jA88Dn8eqj0+240gMggbrYK8x
S3rT17IwEfV++jpd94ENzPNxBpAaBZcNfsIf95jsxIHHHVuNBAvqmr5kie+VxtRR69GHV1qu
MjkAE7LVhZs1M0wK05x9ClfypiTbbHlfsgI3UlYPjd3+ndNm330NcDyGFkO4Xbpuckhqm5xO
LihUZ6IJR8PN87jkje6O15PsXg5kLZe4ObVd</vt:lpwstr>
  </property>
  <property fmtid="{D5CDD505-2E9C-101B-9397-08002B2CF9AE}" pid="4" name="_2015_ms_pID_7253432">
    <vt:lpwstr>bQ==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1598576536</vt:lpwstr>
  </property>
</Properties>
</file>